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1" r:id="rId3"/>
    <p:sldId id="262" r:id="rId4"/>
    <p:sldId id="263" r:id="rId5"/>
    <p:sldId id="265" r:id="rId6"/>
    <p:sldId id="259" r:id="rId7"/>
    <p:sldId id="260" r:id="rId8"/>
    <p:sldId id="275" r:id="rId9"/>
    <p:sldId id="264" r:id="rId10"/>
    <p:sldId id="270" r:id="rId11"/>
    <p:sldId id="256" r:id="rId12"/>
    <p:sldId id="258" r:id="rId13"/>
    <p:sldId id="272" r:id="rId14"/>
    <p:sldId id="266" r:id="rId15"/>
    <p:sldId id="267" r:id="rId16"/>
    <p:sldId id="274" r:id="rId17"/>
    <p:sldId id="268" r:id="rId18"/>
    <p:sldId id="269" r:id="rId19"/>
    <p:sldId id="271" r:id="rId20"/>
    <p:sldId id="273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2"/>
    <p:restoredTop sz="87818"/>
  </p:normalViewPr>
  <p:slideViewPr>
    <p:cSldViewPr snapToGrid="0" snapToObjects="1">
      <p:cViewPr varScale="1">
        <p:scale>
          <a:sx n="94" d="100"/>
          <a:sy n="94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FA015-4D4F-D941-A89F-61D4C750972B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616DD-7074-4F4D-8AB6-439CF62689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06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可触摸层（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Cocoa Touch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）、媒体层（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）、核心服务层（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Services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）、核心操作系统层（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OS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85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initWithCoder</a:t>
            </a:r>
            <a:r>
              <a:rPr lang="en-US" altLang="zh-CN" dirty="0" smtClean="0"/>
              <a:t>:(</a:t>
            </a:r>
            <a:r>
              <a:rPr lang="en-US" altLang="zh-CN" dirty="0" err="1" smtClean="0"/>
              <a:t>NSCoder</a:t>
            </a:r>
            <a:r>
              <a:rPr lang="en-US" altLang="zh-CN" dirty="0" smtClean="0"/>
              <a:t> *)</a:t>
            </a:r>
            <a:r>
              <a:rPr lang="en-US" altLang="zh-CN" dirty="0" err="1" smtClean="0"/>
              <a:t>aDecoder</a:t>
            </a:r>
            <a:r>
              <a:rPr lang="zh-CN" altLang="en-US" dirty="0" smtClean="0"/>
              <a:t>：（如果使用</a:t>
            </a:r>
            <a:r>
              <a:rPr lang="en-US" altLang="zh-CN" dirty="0" smtClean="0"/>
              <a:t>storyboard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xib</a:t>
            </a:r>
            <a:r>
              <a:rPr lang="zh-CN" altLang="en-US" dirty="0" smtClean="0"/>
              <a:t>） 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loadView</a:t>
            </a:r>
            <a:r>
              <a:rPr lang="zh-CN" altLang="en-US" dirty="0" smtClean="0"/>
              <a:t>：加载</a:t>
            </a:r>
            <a:r>
              <a:rPr lang="en-US" altLang="zh-CN" dirty="0" smtClean="0"/>
              <a:t>view </a:t>
            </a:r>
            <a:r>
              <a:rPr lang="en-US" altLang="zh-CN" dirty="0" err="1" smtClean="0"/>
              <a:t>viewDidLoad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加载完毕 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viewWillAppear</a:t>
            </a:r>
            <a:r>
              <a:rPr lang="zh-CN" altLang="en-US" dirty="0" smtClean="0"/>
              <a:t>：控制器的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将要显示 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viewWillLayoutSubviews</a:t>
            </a:r>
            <a:r>
              <a:rPr lang="zh-CN" altLang="en-US" dirty="0" smtClean="0"/>
              <a:t>：控制器的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将要布局子控件 </a:t>
            </a:r>
            <a:endParaRPr lang="en-US" altLang="zh-CN" dirty="0" smtClean="0"/>
          </a:p>
          <a:p>
            <a:r>
              <a:rPr lang="zh-CN" altLang="en-US" dirty="0" smtClean="0"/>
              <a:t>①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初始化不会触发</a:t>
            </a:r>
            <a:r>
              <a:rPr lang="en-US" altLang="zh-CN" dirty="0" err="1" smtClean="0"/>
              <a:t>layoutSubviews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②</a:t>
            </a:r>
            <a:r>
              <a:rPr lang="en-US" altLang="zh-CN" dirty="0" err="1" smtClean="0"/>
              <a:t>addSubview</a:t>
            </a:r>
            <a:r>
              <a:rPr lang="zh-CN" altLang="en-US" dirty="0" smtClean="0"/>
              <a:t>会触发</a:t>
            </a:r>
            <a:r>
              <a:rPr lang="en-US" altLang="zh-CN" dirty="0" err="1" smtClean="0"/>
              <a:t>layoutSubviews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③设置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会触发</a:t>
            </a:r>
            <a:r>
              <a:rPr lang="en-US" altLang="zh-CN" dirty="0" err="1" smtClean="0"/>
              <a:t>layoutSubviews</a:t>
            </a:r>
            <a:r>
              <a:rPr lang="zh-CN" altLang="en-US" dirty="0" smtClean="0"/>
              <a:t>，当然前提 是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的值设置前后发生了变化 </a:t>
            </a:r>
            <a:endParaRPr lang="en-US" altLang="zh-CN" dirty="0" smtClean="0"/>
          </a:p>
          <a:p>
            <a:r>
              <a:rPr lang="zh-CN" altLang="en-US" dirty="0" smtClean="0"/>
              <a:t>④滚动一个</a:t>
            </a:r>
            <a:r>
              <a:rPr lang="en-US" altLang="zh-CN" dirty="0" err="1" smtClean="0"/>
              <a:t>UIScrollView</a:t>
            </a:r>
            <a:r>
              <a:rPr lang="zh-CN" altLang="en-US" dirty="0" smtClean="0"/>
              <a:t>会触发</a:t>
            </a:r>
            <a:r>
              <a:rPr lang="en-US" altLang="zh-CN" dirty="0" err="1" smtClean="0"/>
              <a:t>layoutSubviews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⑤旋转</a:t>
            </a:r>
            <a:r>
              <a:rPr lang="en-US" altLang="zh-CN" dirty="0" smtClean="0"/>
              <a:t>Screen</a:t>
            </a:r>
            <a:r>
              <a:rPr lang="zh-CN" altLang="en-US" dirty="0" smtClean="0"/>
              <a:t>会触发父</a:t>
            </a:r>
            <a:r>
              <a:rPr lang="en-US" altLang="zh-CN" dirty="0" err="1" smtClean="0"/>
              <a:t>UIView</a:t>
            </a:r>
            <a:r>
              <a:rPr lang="zh-CN" altLang="en-US" dirty="0" smtClean="0"/>
              <a:t>上的</a:t>
            </a:r>
            <a:r>
              <a:rPr lang="en-US" altLang="zh-CN" dirty="0" err="1" smtClean="0"/>
              <a:t>layoutSubviews</a:t>
            </a:r>
            <a:r>
              <a:rPr lang="zh-CN" altLang="en-US" dirty="0" smtClean="0"/>
              <a:t>事件 </a:t>
            </a:r>
            <a:endParaRPr lang="en-US" altLang="zh-CN" dirty="0" smtClean="0"/>
          </a:p>
          <a:p>
            <a:r>
              <a:rPr lang="zh-CN" altLang="en-US" dirty="0" smtClean="0"/>
              <a:t>⑥改变一个</a:t>
            </a:r>
            <a:r>
              <a:rPr lang="en-US" altLang="zh-CN" dirty="0" err="1" smtClean="0"/>
              <a:t>UIView</a:t>
            </a:r>
            <a:r>
              <a:rPr lang="zh-CN" altLang="en-US" dirty="0" smtClean="0"/>
              <a:t>大小的时候也会触发父</a:t>
            </a:r>
            <a:r>
              <a:rPr lang="en-US" altLang="zh-CN" dirty="0" err="1" smtClean="0"/>
              <a:t>UIView</a:t>
            </a:r>
            <a:r>
              <a:rPr lang="zh-CN" altLang="en-US" dirty="0" smtClean="0"/>
              <a:t>上的</a:t>
            </a:r>
            <a:r>
              <a:rPr lang="en-US" altLang="zh-CN" dirty="0" err="1" smtClean="0"/>
              <a:t>layoutSubviews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viewDidLayoutSubviews</a:t>
            </a:r>
            <a:r>
              <a:rPr lang="zh-CN" altLang="en-US" dirty="0" smtClean="0"/>
              <a:t>：控制器的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布局子控件完成</a:t>
            </a:r>
            <a:br>
              <a:rPr lang="zh-CN" altLang="en-US" dirty="0" smtClean="0"/>
            </a:br>
            <a:r>
              <a:rPr lang="zh-CN" altLang="en-US" dirty="0" smtClean="0"/>
              <a:t>这期间系统可能会多次调用</a:t>
            </a:r>
            <a:r>
              <a:rPr lang="en-US" altLang="zh-CN" dirty="0" err="1" smtClean="0"/>
              <a:t>viewWillLayoutSubviews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 </a:t>
            </a:r>
            <a:r>
              <a:rPr lang="en-US" altLang="zh-CN" dirty="0" err="1" smtClean="0"/>
              <a:t>viewDidLayoutSubviews</a:t>
            </a:r>
            <a:r>
              <a:rPr lang="en-US" altLang="zh-CN" dirty="0" smtClean="0"/>
              <a:t> </a:t>
            </a:r>
            <a:r>
              <a:rPr lang="zh-CN" altLang="en-US" dirty="0" smtClean="0"/>
              <a:t>俩个方法 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viewDidAppear</a:t>
            </a:r>
            <a:r>
              <a:rPr lang="en-US" altLang="zh-CN" dirty="0" smtClean="0"/>
              <a:t>:</a:t>
            </a:r>
            <a:r>
              <a:rPr lang="zh-CN" altLang="en-US" dirty="0" smtClean="0"/>
              <a:t>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完全显示 </a:t>
            </a:r>
            <a:endParaRPr lang="en-US" altLang="zh-CN" dirty="0" smtClean="0"/>
          </a:p>
          <a:p>
            <a:r>
              <a:rPr lang="en-US" altLang="zh-CN" dirty="0" smtClean="0"/>
              <a:t>7.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viewWillDisappear</a:t>
            </a:r>
            <a:r>
              <a:rPr lang="zh-CN" altLang="en-US" dirty="0" smtClean="0"/>
              <a:t>：控制器的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即将消失的时候</a:t>
            </a:r>
            <a:br>
              <a:rPr lang="zh-CN" altLang="en-US" dirty="0" smtClean="0"/>
            </a:br>
            <a:r>
              <a:rPr lang="zh-CN" altLang="en-US" dirty="0" smtClean="0"/>
              <a:t>这期间系统也会调用</a:t>
            </a:r>
            <a:r>
              <a:rPr lang="en-US" altLang="zh-CN" dirty="0" err="1" smtClean="0"/>
              <a:t>viewWillLayoutSubviews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viewDidLayoutSubviews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两个方法 </a:t>
            </a:r>
            <a:endParaRPr lang="en-US" altLang="zh-CN" dirty="0" smtClean="0"/>
          </a:p>
          <a:p>
            <a:r>
              <a:rPr lang="en-US" altLang="zh-CN" dirty="0" smtClean="0"/>
              <a:t>8.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viewDidDisappear</a:t>
            </a:r>
            <a:r>
              <a:rPr lang="zh-CN" altLang="en-US" dirty="0" smtClean="0"/>
              <a:t>：控制器的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完全消失的时候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didReceiveMemoryWarning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收到内存警告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43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KVC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KVO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详解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/post/5aef18b76fb9a07aa34a28e6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KVC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实现原理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blog.csdn.net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/qq_18505715/article/details/80205796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详解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KVC</a:t>
            </a:r>
            <a:r>
              <a:rPr lang="en-US" altLang="zh-CN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www.jianshu.com</a:t>
            </a:r>
            <a:r>
              <a:rPr kumimoji="1" lang="en-US" altLang="zh-CN" dirty="0" smtClean="0"/>
              <a:t>/p/45cbd324ea65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24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/post/5adab70cf265da0b736d37a8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40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/post/5bb09160f265da0adb30e30d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/post/5b0d026bf265da090e3decb7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25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blog.csdn.net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future_one</a:t>
            </a:r>
            <a:r>
              <a:rPr kumimoji="1" lang="en-US" altLang="zh-CN" dirty="0" smtClean="0"/>
              <a:t>/article/details/81606895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www.cocoachina.com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ios</a:t>
            </a:r>
            <a:r>
              <a:rPr kumimoji="1" lang="en-US" altLang="zh-CN" dirty="0" smtClean="0"/>
              <a:t>/20171213/21520.html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56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/post/5aef0a3b518825670f7bc0f3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013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www.jianshu.com</a:t>
            </a:r>
            <a:r>
              <a:rPr kumimoji="1" lang="en-US" altLang="zh-CN" dirty="0" smtClean="0"/>
              <a:t>/p/872447c6dc3f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99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 smtClean="0">
                <a:solidFill>
                  <a:srgbClr val="2F2F2F"/>
                </a:solidFill>
                <a:latin typeface="-apple-system" charset="0"/>
              </a:rPr>
              <a:t>NSOperation</a:t>
            </a:r>
            <a:r>
              <a:rPr lang="en-US" altLang="zh-CN" sz="1200" dirty="0" smtClean="0">
                <a:solidFill>
                  <a:srgbClr val="2F2F2F"/>
                </a:solidFill>
                <a:latin typeface="-apple-system" charset="0"/>
              </a:rPr>
              <a:t>/NSOperationQueue</a:t>
            </a:r>
            <a:r>
              <a:rPr lang="zh-CN" altLang="en-US" sz="1200" dirty="0" smtClean="0">
                <a:solidFill>
                  <a:srgbClr val="2F2F2F"/>
                </a:solidFill>
                <a:latin typeface="-apple-system" charset="0"/>
              </a:rPr>
              <a:t>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/post/5a9e57af6fb9a028df222555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GCD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/post/5a90de68f265da4e9b592b40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21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/post/5b4c179ee51d4518e3117c9f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6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可触摸层（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Cocoa Touch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（界面相关）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（日历事件提醒等）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 Center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（通知中心）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（地图显示）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Book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（联系人）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（广告）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UI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（邮件与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机制）</a:t>
            </a:r>
          </a:p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媒体层（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kumimoji="1" lang="en-US" altLang="zh-CN" dirty="0" smtClean="0"/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图像引擎（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Graphics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Animation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 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音频引擎 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Audio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 Foundation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视频引擎（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 Foundation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Media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12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核心服务层（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Services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CFNetwork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（网络访问）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Data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（数据存储）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Location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（定位功能）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Motion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（重力加速度，陀螺仪）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（基础功能如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NSString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（浏览器引擎）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引擎）</a:t>
            </a:r>
          </a:p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核心系统层（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OS Layer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操作系统内核服务（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BSD sockets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访问、内存申请、文件系统、数学计算等）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本地认证（指纹识别验证等）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安全（提供管理证书、公钥、密钥等的接口）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加速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执行数学、大数字以及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这些接口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设备硬件相匹配）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kenshincui</a:t>
            </a:r>
            <a:r>
              <a:rPr kumimoji="1" lang="en-US" altLang="zh-CN" dirty="0" smtClean="0"/>
              <a:t>/p/3885689.html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3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blog.ibireme.com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/2015/05/18/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runloop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事件响应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Source1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用来接收系统事件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摇晃等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手势识别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12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CFRunLoopRef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CFRunLoopModeRef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CFRunLoopSourceRef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CFRunLoopTimerRef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CFRunLoopObserverRef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 smtClean="0"/>
              <a:t>RunLoop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系统中和线程相关的基础架构的组成部分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和线程相关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RunLoop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包含若干个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又包含若干个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Source/Timer/Observer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。每次调用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RunLoop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的主函数时，只能指定其中一个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被称作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。如果需要切换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，只能退出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，再重新指定一个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进入。这样做主要是为了分隔开不同组的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Source/Timer/Observer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，让其互不影响。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3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www.jianshu.com</a:t>
            </a:r>
            <a:r>
              <a:rPr kumimoji="1" lang="en-US" altLang="zh-CN" dirty="0" smtClean="0"/>
              <a:t>/p/46dd81402f63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0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/post/5aec71aef265da0b7a209165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juejin.im</a:t>
            </a:r>
            <a:r>
              <a:rPr kumimoji="1" lang="en-US" altLang="zh-CN" dirty="0" smtClean="0"/>
              <a:t>/post/5ae96e8c6fb9a07ac85a3860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02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</a:t>
            </a:r>
            <a:r>
              <a:rPr lang="en-US" altLang="zh-CN" dirty="0" smtClean="0"/>
              <a:t>main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函数，设置</a:t>
            </a:r>
            <a:r>
              <a:rPr lang="en-US" altLang="zh-CN" dirty="0" err="1" smtClean="0"/>
              <a:t>AppDelegate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称为函数的代理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程序完成加载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application:didFinishLaunchingWithOptions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:]</a:t>
            </a: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</a:t>
            </a:r>
            <a:r>
              <a:rPr lang="en-US" altLang="zh-CN" dirty="0" smtClean="0"/>
              <a:t>window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窗口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程序被激活（</a:t>
            </a:r>
            <a:r>
              <a:rPr kumimoji="1" lang="zh-CN" altLang="en-US" dirty="0" smtClean="0"/>
              <a:t>安装首次启动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applicationDidBecomeActive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:]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退入后台：① 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applicationWillResignActive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② 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applicationDidEnterBackground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</a:p>
          <a:p>
            <a:pPr marL="228600" indent="-228600">
              <a:buAutoNum type="arabicPeriod"/>
            </a:pPr>
            <a:r>
              <a:rPr kumimoji="1"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kumimoji="1"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进入前台：① 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applicationWillEnterForeground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② 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applicationDidBecomeActive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</a:p>
          <a:p>
            <a:pPr marL="228600" indent="-228600">
              <a:buAutoNum type="arabicPeriod"/>
            </a:pPr>
            <a:r>
              <a:rPr kumimoji="1"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双击</a:t>
            </a:r>
            <a:r>
              <a:rPr kumimoji="1"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kumimoji="1"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键：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applicationWillResignActive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  <a:r>
              <a:rPr kumimoji="1" lang="zh-CN" alt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后按</a:t>
            </a:r>
            <a:r>
              <a:rPr kumimoji="1" lang="en-US" altLang="zh-CN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kumimoji="1" lang="zh-CN" alt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键：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AppDelegate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applicationDidBecomeActive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:]</a:t>
            </a:r>
          </a:p>
          <a:p>
            <a:pPr marL="228600" indent="-228600">
              <a:buAutoNum type="arabicPeriod"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Suspended (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挂起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程序在后台不能执行代码。系统会自动把程序变成这个状态而且不会发出通知。当挂起时，程序还是停留在内存中的，当系统内存低时，系统就把挂起的程序清除掉，为前台程序提供更多的内存。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16DD-7074-4F4D-8AB6-439CF626891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33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1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93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6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25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71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8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2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0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3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6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6522A-0970-3F4A-9113-47B69048CC61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88BE3-99A1-CC4F-BB83-D71EB3FCB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75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9595" y="396181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系统架构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9595" y="87031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Runloop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9595" y="2332319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应用生命周期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9595" y="2838719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lang="en-US" altLang="zh-CN" dirty="0" err="1" smtClean="0"/>
              <a:t>UIViewController</a:t>
            </a:r>
            <a:r>
              <a:rPr kumimoji="1" lang="zh-CN" altLang="en-US" dirty="0" smtClean="0"/>
              <a:t>生命周期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9594" y="184599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Runtime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9594" y="339462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KVC</a:t>
            </a:r>
            <a:r>
              <a:rPr kumimoji="1" lang="zh-CN" altLang="en-US" dirty="0" smtClean="0"/>
              <a:t>及</a:t>
            </a:r>
            <a:r>
              <a:rPr lang="en-US" altLang="zh-CN" dirty="0" smtClean="0"/>
              <a:t>KVO</a:t>
            </a:r>
            <a:endParaRPr kumimoji="1" lang="zh-CN" altLang="en-US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707229" y="3950531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结构</a:t>
            </a:r>
            <a:endParaRPr kumimoji="1"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707229" y="507399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10.</a:t>
            </a:r>
            <a:r>
              <a:rPr kumimoji="1" lang="zh-CN" altLang="en-US" dirty="0" smtClean="0"/>
              <a:t> </a:t>
            </a:r>
            <a:r>
              <a:rPr lang="pl-PL" altLang="zh-CN" dirty="0" err="1" smtClean="0"/>
              <a:t>Category</a:t>
            </a:r>
            <a:r>
              <a:rPr lang="zh-CN" altLang="en-US" dirty="0" smtClean="0"/>
              <a:t>原理</a:t>
            </a:r>
            <a:endParaRPr lang="zh-CN" altLang="pl-PL" dirty="0"/>
          </a:p>
        </p:txBody>
      </p:sp>
      <p:sp>
        <p:nvSpPr>
          <p:cNvPr id="12" name="文本框 11"/>
          <p:cNvSpPr txBox="1"/>
          <p:nvPr/>
        </p:nvSpPr>
        <p:spPr>
          <a:xfrm>
            <a:off x="707229" y="562990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11.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initialize</a:t>
            </a:r>
            <a:endParaRPr lang="zh-CN" altLang="pl-PL" dirty="0"/>
          </a:p>
        </p:txBody>
      </p:sp>
      <p:sp>
        <p:nvSpPr>
          <p:cNvPr id="13" name="文本框 12"/>
          <p:cNvSpPr txBox="1"/>
          <p:nvPr/>
        </p:nvSpPr>
        <p:spPr>
          <a:xfrm>
            <a:off x="707229" y="618581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多线程</a:t>
            </a:r>
            <a:endParaRPr lang="zh-CN" altLang="pl-PL" dirty="0"/>
          </a:p>
        </p:txBody>
      </p:sp>
      <p:sp>
        <p:nvSpPr>
          <p:cNvPr id="15" name="文本框 14"/>
          <p:cNvSpPr txBox="1"/>
          <p:nvPr/>
        </p:nvSpPr>
        <p:spPr>
          <a:xfrm>
            <a:off x="689594" y="138337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AutoreleasePool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原理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07229" y="457392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weak</a:t>
            </a:r>
            <a:r>
              <a:rPr lang="zh-CN" altLang="en-US" dirty="0" smtClean="0"/>
              <a:t>原理</a:t>
            </a:r>
            <a:endParaRPr kumimoji="1" lang="zh-CN" altLang="en-US" dirty="0" smtClean="0"/>
          </a:p>
        </p:txBody>
      </p:sp>
      <p:sp>
        <p:nvSpPr>
          <p:cNvPr id="2" name="下箭头 1"/>
          <p:cNvSpPr/>
          <p:nvPr/>
        </p:nvSpPr>
        <p:spPr>
          <a:xfrm>
            <a:off x="536028" y="419199"/>
            <a:ext cx="153566" cy="6135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49259" y="39618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13.</a:t>
            </a:r>
            <a:r>
              <a:rPr kumimoji="1" lang="zh-CN" altLang="en-US" dirty="0" smtClean="0"/>
              <a:t> 线程锁</a:t>
            </a:r>
            <a:endParaRPr kumimoji="1" lang="zh-CN" altLang="en-US" dirty="0"/>
          </a:p>
        </p:txBody>
      </p:sp>
      <p:sp>
        <p:nvSpPr>
          <p:cNvPr id="18" name="下箭头 17"/>
          <p:cNvSpPr/>
          <p:nvPr/>
        </p:nvSpPr>
        <p:spPr>
          <a:xfrm>
            <a:off x="4228856" y="419198"/>
            <a:ext cx="153566" cy="6135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49258" y="87031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14.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NSTimer</a:t>
            </a:r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491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Runtime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实例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4911" y="1325563"/>
            <a:ext cx="105988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Person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类中包含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eat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方法，调用过程如下：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实例调用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[p eat]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，底层调用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[p 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performSelector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:@selector(eat)];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，编译器转换为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objc_msgSend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(p, @selector(eat));</a:t>
            </a: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在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objc_msgSend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函数中，通过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p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isa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指针找到对应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class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，先到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cache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中通过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SEL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查找对应函数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，若能找到则通过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中函数指针跳转对应函数执行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若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cache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中未找到。则去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methodList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中查找，找到则将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存入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cache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中，增加下次命中率，并通过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中的函数指针跳转对应函数执行。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若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methodlist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中未找到，则去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superclass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中查找。若查到则将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放入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cache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中，并通过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中的函数指针跳转函数执行。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若一直未找到对应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method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，则会进行如下处理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kumimoji="1" lang="en-US" altLang="zh-CN" dirty="0" smtClean="0"/>
              <a:t>5.1</a:t>
            </a:r>
            <a:r>
              <a:rPr kumimoji="1" lang="zh-CN" altLang="en-US" dirty="0" smtClean="0"/>
              <a:t> 动态方法解析 </a:t>
            </a:r>
            <a:r>
              <a:rPr lang="en-US" altLang="zh-CN" dirty="0" smtClean="0"/>
              <a:t>+(BOOL)</a:t>
            </a:r>
            <a:r>
              <a:rPr lang="en-US" altLang="zh-CN" dirty="0" err="1" smtClean="0"/>
              <a:t>resolveInstanceMethod</a:t>
            </a:r>
            <a:r>
              <a:rPr lang="en-US" altLang="zh-CN" dirty="0" smtClean="0"/>
              <a:t>:(SEL)</a:t>
            </a:r>
            <a:r>
              <a:rPr lang="en-US" altLang="zh-CN" dirty="0" err="1" smtClean="0"/>
              <a:t>sel</a:t>
            </a:r>
            <a:r>
              <a:rPr lang="zh-CN" altLang="en-US" dirty="0" smtClean="0"/>
              <a:t> 或 </a:t>
            </a:r>
            <a:r>
              <a:rPr lang="en-US" altLang="zh-CN" dirty="0" smtClean="0"/>
              <a:t>+(BOOL)</a:t>
            </a:r>
            <a:r>
              <a:rPr lang="en-US" altLang="zh-CN" dirty="0" err="1" smtClean="0"/>
              <a:t>resolveClassMethod</a:t>
            </a:r>
            <a:r>
              <a:rPr lang="en-US" altLang="zh-CN" dirty="0" smtClean="0"/>
              <a:t>:(SEL)</a:t>
            </a:r>
            <a:r>
              <a:rPr lang="en-US" altLang="zh-CN" dirty="0" err="1" smtClean="0"/>
              <a:t>sel</a:t>
            </a:r>
            <a:endParaRPr lang="en-US" altLang="zh-CN" dirty="0" smtClean="0"/>
          </a:p>
          <a:p>
            <a:r>
              <a:rPr kumimoji="1" lang="en-US" altLang="zh-CN" dirty="0" smtClean="0"/>
              <a:t>5.2</a:t>
            </a:r>
            <a:r>
              <a:rPr kumimoji="1" lang="zh-CN" altLang="en-US" dirty="0" smtClean="0"/>
              <a:t> 消息转发 </a:t>
            </a:r>
            <a:r>
              <a:rPr lang="en-US" altLang="zh-CN" dirty="0" smtClean="0"/>
              <a:t>- (id)</a:t>
            </a:r>
            <a:r>
              <a:rPr lang="en-US" altLang="zh-CN" dirty="0" err="1" smtClean="0"/>
              <a:t>forwardingTargetForSelector</a:t>
            </a:r>
            <a:r>
              <a:rPr lang="en-US" altLang="zh-CN" dirty="0" smtClean="0"/>
              <a:t>:</a:t>
            </a:r>
            <a:endParaRPr kumimoji="1" lang="en-US" altLang="zh-CN" dirty="0" smtClean="0"/>
          </a:p>
          <a:p>
            <a:r>
              <a:rPr kumimoji="1" lang="en-US" altLang="zh-CN" dirty="0" smtClean="0"/>
              <a:t>5.3</a:t>
            </a:r>
            <a:r>
              <a:rPr kumimoji="1" lang="zh-CN" altLang="en-US" dirty="0" smtClean="0"/>
              <a:t> 完整消息转发 </a:t>
            </a:r>
            <a:r>
              <a:rPr lang="en-US" altLang="zh-CN" sz="2000" dirty="0" smtClean="0"/>
              <a:t>- (</a:t>
            </a:r>
            <a:r>
              <a:rPr lang="en-US" altLang="zh-CN" sz="2000" dirty="0" err="1" smtClean="0"/>
              <a:t>NSMethodSignature</a:t>
            </a:r>
            <a:r>
              <a:rPr lang="en-US" altLang="zh-CN" sz="2000" dirty="0" smtClean="0"/>
              <a:t> *)</a:t>
            </a:r>
            <a:r>
              <a:rPr lang="en-US" altLang="zh-CN" sz="2000" dirty="0" err="1" smtClean="0"/>
              <a:t>methodSignatureForSelector</a:t>
            </a:r>
            <a:r>
              <a:rPr lang="en-US" altLang="zh-CN" sz="2000" dirty="0" smtClean="0"/>
              <a:t>: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 smtClean="0"/>
              <a:t> 和 </a:t>
            </a:r>
            <a:r>
              <a:rPr lang="en-US" altLang="zh-CN" sz="2000" dirty="0" smtClean="0"/>
              <a:t>- (void)</a:t>
            </a:r>
            <a:r>
              <a:rPr lang="en-US" altLang="zh-CN" sz="2000" dirty="0" err="1" smtClean="0"/>
              <a:t>forwardInvocation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6.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 若还未找到，系统抛出 </a:t>
            </a:r>
            <a:r>
              <a:rPr lang="sk-SK" altLang="zh-CN" sz="2000" dirty="0" err="1" smtClean="0">
                <a:solidFill>
                  <a:srgbClr val="2F2F2F"/>
                </a:solidFill>
                <a:latin typeface="-apple-system" charset="0"/>
              </a:rPr>
              <a:t>unrecognized</a:t>
            </a:r>
            <a:r>
              <a:rPr lang="sk-SK" altLang="zh-CN" sz="2000" dirty="0" smtClean="0">
                <a:solidFill>
                  <a:srgbClr val="2F2F2F"/>
                </a:solidFill>
                <a:latin typeface="-apple-system" charset="0"/>
              </a:rPr>
              <a:t> </a:t>
            </a:r>
            <a:r>
              <a:rPr lang="sk-SK" altLang="zh-CN" sz="2000" dirty="0" err="1" smtClean="0">
                <a:solidFill>
                  <a:srgbClr val="2F2F2F"/>
                </a:solidFill>
                <a:latin typeface="-apple-system" charset="0"/>
              </a:rPr>
              <a:t>selector</a:t>
            </a:r>
            <a:r>
              <a:rPr lang="sk-SK" altLang="zh-CN" sz="2000" dirty="0" smtClean="0">
                <a:solidFill>
                  <a:srgbClr val="2F2F2F"/>
                </a:solidFill>
                <a:latin typeface="-apple-system" charset="0"/>
              </a:rPr>
              <a:t> </a:t>
            </a:r>
            <a:r>
              <a:rPr lang="sk-SK" altLang="zh-CN" sz="2000" dirty="0" err="1" smtClean="0">
                <a:solidFill>
                  <a:srgbClr val="2F2F2F"/>
                </a:solidFill>
                <a:latin typeface="-apple-system" charset="0"/>
              </a:rPr>
              <a:t>sent</a:t>
            </a:r>
            <a:r>
              <a:rPr lang="sk-SK" altLang="zh-CN" sz="2000" dirty="0" smtClean="0">
                <a:solidFill>
                  <a:srgbClr val="2F2F2F"/>
                </a:solidFill>
                <a:latin typeface="-apple-system" charset="0"/>
              </a:rPr>
              <a:t> to </a:t>
            </a:r>
            <a:r>
              <a:rPr lang="sk-SK" altLang="zh-CN" sz="2000" dirty="0" err="1" smtClean="0">
                <a:solidFill>
                  <a:srgbClr val="2F2F2F"/>
                </a:solidFill>
                <a:latin typeface="-apple-system" charset="0"/>
              </a:rPr>
              <a:t>instance</a:t>
            </a:r>
            <a:r>
              <a:rPr lang="sk-SK" altLang="zh-CN" sz="2000" dirty="0" smtClean="0">
                <a:solidFill>
                  <a:srgbClr val="2F2F2F"/>
                </a:solidFill>
                <a:latin typeface="-apple-system" charset="0"/>
              </a:rPr>
              <a:t>.</a:t>
            </a:r>
            <a:r>
              <a:rPr lang="zh-CN" altLang="en-US" sz="2000" dirty="0" smtClean="0"/>
              <a:t>。。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2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8" y="1080197"/>
            <a:ext cx="7564832" cy="5479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71057" y="152260"/>
            <a:ext cx="9953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rgbClr val="2F2F2F"/>
                </a:solidFill>
                <a:latin typeface="-apple-system" charset="0"/>
              </a:rPr>
              <a:t>应用生命周期</a:t>
            </a:r>
          </a:p>
        </p:txBody>
      </p:sp>
    </p:spTree>
    <p:extLst>
      <p:ext uri="{BB962C8B-B14F-4D97-AF65-F5344CB8AC3E}">
        <p14:creationId xmlns:p14="http://schemas.microsoft.com/office/powerpoint/2010/main" val="20945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32" y="1565418"/>
            <a:ext cx="10160000" cy="482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56804" y="306062"/>
            <a:ext cx="8380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2F2F2F"/>
                </a:solidFill>
                <a:latin typeface="-apple-system" charset="0"/>
              </a:rPr>
              <a:t>UIViewController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</a:rPr>
              <a:t>生命周期</a:t>
            </a:r>
          </a:p>
        </p:txBody>
      </p:sp>
    </p:spTree>
    <p:extLst>
      <p:ext uri="{BB962C8B-B14F-4D97-AF65-F5344CB8AC3E}">
        <p14:creationId xmlns:p14="http://schemas.microsoft.com/office/powerpoint/2010/main" val="25473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4" y="113340"/>
            <a:ext cx="10515600" cy="98882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KVC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原理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851" y="1208493"/>
            <a:ext cx="1132500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i-FI" altLang="zh-CN" sz="2000" dirty="0" smtClean="0">
                <a:solidFill>
                  <a:srgbClr val="2F2F2F"/>
                </a:solidFill>
                <a:latin typeface="-apple-system" charset="0"/>
              </a:rPr>
              <a:t>KVC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设值（</a:t>
            </a:r>
            <a:r>
              <a:rPr lang="fi-FI" altLang="zh-CN" sz="2000" dirty="0" smtClean="0">
                <a:solidFill>
                  <a:srgbClr val="2F2F2F"/>
                </a:solidFill>
                <a:latin typeface="-apple-system" charset="0"/>
              </a:rPr>
              <a:t>setValue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: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forKey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  <a:sym typeface="Wingdings"/>
              </a:rPr>
              <a:t>: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  <a:sym typeface="Wingdings"/>
              </a:rPr>
              <a:t>）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查找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s</a:t>
            </a:r>
            <a:r>
              <a:rPr lang="mr-IN" altLang="zh-CN" dirty="0" err="1" smtClean="0">
                <a:solidFill>
                  <a:srgbClr val="2F2F2F"/>
                </a:solidFill>
                <a:latin typeface="-apple-system" charset="0"/>
              </a:rPr>
              <a:t>et</a:t>
            </a:r>
            <a:r>
              <a:rPr lang="mr-IN" altLang="zh-CN" dirty="0" smtClean="0">
                <a:solidFill>
                  <a:srgbClr val="2F2F2F"/>
                </a:solidFill>
                <a:latin typeface="-apple-system" charset="0"/>
              </a:rPr>
              <a:t>&lt;</a:t>
            </a:r>
            <a:r>
              <a:rPr lang="mr-IN" altLang="zh-CN" dirty="0" err="1" smtClean="0">
                <a:solidFill>
                  <a:srgbClr val="2F2F2F"/>
                </a:solidFill>
                <a:latin typeface="-apple-system" charset="0"/>
              </a:rPr>
              <a:t>Key</a:t>
            </a:r>
            <a:r>
              <a:rPr lang="mr-IN" altLang="zh-CN" dirty="0">
                <a:solidFill>
                  <a:srgbClr val="2F2F2F"/>
                </a:solidFill>
                <a:latin typeface="-apple-system" charset="0"/>
              </a:rPr>
              <a:t>&gt;</a:t>
            </a:r>
            <a:r>
              <a:rPr lang="zh-CN" altLang="nb-NO" dirty="0">
                <a:solidFill>
                  <a:srgbClr val="2F2F2F"/>
                </a:solidFill>
                <a:latin typeface="-apple-system" charset="0"/>
              </a:rPr>
              <a:t>方法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，有则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设置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若未找到，检查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+ (BOOL)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accessInstanceVariablesDirectly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方法是否返回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YES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若为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YES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，则会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按照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的顺序搜索成员并进行赋值操作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为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NO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，则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执行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setValue:forUndefinedKey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: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若无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set&lt;Key&gt;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方法，检查方法也返回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NO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，则调用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setValue:forUndefinedKey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KVC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取值（</a:t>
            </a:r>
            <a:r>
              <a:rPr lang="en-US" altLang="zh-CN" sz="2000" dirty="0" err="1" smtClean="0"/>
              <a:t>valueForKey</a:t>
            </a:r>
            <a:r>
              <a:rPr lang="en-US" altLang="zh-CN" sz="2000" dirty="0" smtClean="0"/>
              <a:t> :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）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依次查找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get&lt;Key&gt;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&lt;Key&gt;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is&lt;Key&gt;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，有则取值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若未找到，则查找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countOf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&lt;Key&gt;,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objectIn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AtIndex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AtIndexes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格式方法，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处理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NSArray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类型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若②未找到，则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同时查找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countOf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enumeratorOf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&lt;Key&gt;,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memberOf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&lt;Key&gt;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格式的方法，处理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NSSet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类型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若上述未找到，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查类方法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+ (BOOL)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accessInstanceVariablesDirectly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。返回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YES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，则会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按照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iskey</a:t>
            </a:r>
            <a:r>
              <a:rPr lang="zh-CN" altLang="mr-IN" dirty="0" smtClean="0">
                <a:solidFill>
                  <a:srgbClr val="2F2F2F"/>
                </a:solidFill>
                <a:latin typeface="-apple-system" charset="0"/>
              </a:rPr>
              <a:t>的</a:t>
            </a:r>
            <a:r>
              <a:rPr lang="zh-CN" altLang="mr-IN" dirty="0">
                <a:solidFill>
                  <a:srgbClr val="2F2F2F"/>
                </a:solidFill>
                <a:latin typeface="-apple-system" charset="0"/>
              </a:rPr>
              <a:t>顺序搜索成员变量</a:t>
            </a:r>
            <a:r>
              <a:rPr lang="zh-CN" altLang="mr-IN" dirty="0" smtClean="0">
                <a:solidFill>
                  <a:srgbClr val="2F2F2F"/>
                </a:solidFill>
                <a:latin typeface="-apple-system" charset="0"/>
              </a:rPr>
              <a:t>名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，若为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NO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，则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调用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valueForUndefinedKey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: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否则调用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valueForUndefinedKey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: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KVC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使用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keyPath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KVC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处理集合</a:t>
            </a:r>
          </a:p>
          <a:p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@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avg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@count 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@max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@min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@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sum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KVC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使用场景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① 动态地取值和设值 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② 访问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和修改私有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变量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③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Model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和字典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转换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④ 修改控件内部属性 ⑤ 操作集合 ⑥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高阶消息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传递</a:t>
            </a:r>
            <a:endParaRPr lang="zh-CN" altLang="en-US" dirty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8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0577"/>
            <a:ext cx="10515600" cy="108090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KVO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本质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555" y="1201480"/>
            <a:ext cx="1059888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KVO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为同步执行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KVO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流程：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对象添加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kvo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监听某个属性；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系统通过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runtime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动态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创建派生类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（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NSKVONotifying_XXX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）并将对象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isa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指针指向子类；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NSKVONotifying_XXX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类重写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class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方法返回父类；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派生类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重写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set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set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方法中调用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C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函数（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XXXValueAndNotify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）；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C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函数内部调用顺序：①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willChangeValueForKey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② 父类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setXX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: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③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didChangeValueForKey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-&gt;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调用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observeValueForKeyPath:ofObject:change:context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: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方法；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禁用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KVO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（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+ (BOOL)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automaticallyNotifiesObserversForKey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: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794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6935" y="1629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Block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本质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7051" y="1488557"/>
            <a:ext cx="95586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本质是 </a:t>
            </a:r>
            <a:r>
              <a:rPr lang="fr-FR" altLang="zh-CN" sz="2000" dirty="0">
                <a:solidFill>
                  <a:srgbClr val="2F2F2F"/>
                </a:solidFill>
                <a:latin typeface="-apple-system" charset="0"/>
              </a:rPr>
              <a:t>Objective-C </a:t>
            </a:r>
            <a:r>
              <a:rPr lang="zh-CN" altLang="fr-FR" sz="2000" dirty="0">
                <a:solidFill>
                  <a:srgbClr val="2F2F2F"/>
                </a:solidFill>
                <a:latin typeface="-apple-system" charset="0"/>
              </a:rPr>
              <a:t>对象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，内部含有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isa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指针；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分类 ① 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NSGlobalBlock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全局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 ②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NSStackBlock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栈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 ③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NSMallocBlock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堆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block</a:t>
            </a: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变量捕获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r>
              <a:rPr kumimoji="1" lang="en-US" altLang="zh-CN" sz="1600" dirty="0" smtClean="0"/>
              <a:t>3.1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基础变量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局部变量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-&gt; 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值传递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局部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static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变量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 -&gt; 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指针传递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全局变量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-&gt;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直接访问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3.2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对象类型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局部对象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-&gt; 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指针传递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局部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static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对象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-&gt;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 指向指针的对象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pPr indent="-285750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全局对象</a:t>
            </a:r>
            <a:r>
              <a:rPr lang="en-US" altLang="zh-CN" sz="1600" dirty="0">
                <a:solidFill>
                  <a:srgbClr val="2F2F2F"/>
                </a:solidFill>
                <a:latin typeface="-apple-system" charset="0"/>
              </a:rPr>
              <a:t> -&gt; 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直接访问</a:t>
            </a:r>
            <a:endParaRPr lang="en-US" altLang="zh-CN" sz="1600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__block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对象 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① 产生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Block_byref_XX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对象 ② 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block_desc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中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copy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和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dispose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函数管理对象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使用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__weak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解决循环引用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5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5" y="0"/>
            <a:ext cx="10515600" cy="111463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weak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弱引用原理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4910" y="1114630"/>
            <a:ext cx="10598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Runtime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维护一张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的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hash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表，</a:t>
            </a:r>
            <a:r>
              <a:rPr lang="zh-CN" altLang="en-US" sz="2000" dirty="0"/>
              <a:t>用于存储指向某个对象的所有</a:t>
            </a:r>
            <a:r>
              <a:rPr lang="en-US" altLang="zh-CN" sz="2000" dirty="0"/>
              <a:t>weak</a:t>
            </a:r>
            <a:r>
              <a:rPr lang="zh-CN" altLang="en-US" sz="2000" dirty="0" smtClean="0"/>
              <a:t>指针。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key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为对象的地址，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value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为指向该对象的所有若引用指针。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如：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 __weak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typeof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(self)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wSelf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 = self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;</a:t>
            </a:r>
          </a:p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Key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：为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self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对象地址 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value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：为</a:t>
            </a: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wSelf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若引用指针地址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267" y="3845305"/>
            <a:ext cx="58068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对象释放过程：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调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objc_release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因为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对象的引用计数为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0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，所以执行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dealloc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dealloc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中，调用了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objc_rootDealloc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objc_rootDealloc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中，调用了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object_dispose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调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objc_destructInstance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最后调用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objc_clear_deallocating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3266" y="2526134"/>
            <a:ext cx="106405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实现原理：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初始化：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runtime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调用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objc_initWeak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函数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，初始化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一个新的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指针指向对象的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地址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添加</a:t>
            </a:r>
            <a:r>
              <a:rPr lang="zh-CN" altLang="en-US" dirty="0" smtClean="0"/>
              <a:t>引用：</a:t>
            </a:r>
            <a:r>
              <a:rPr lang="en-US" altLang="zh-CN" dirty="0" err="1"/>
              <a:t>objc_initWeak</a:t>
            </a:r>
            <a:r>
              <a:rPr lang="zh-CN" altLang="en-US" dirty="0"/>
              <a:t>函数会调用 </a:t>
            </a:r>
            <a:r>
              <a:rPr lang="en-US" altLang="zh-CN" dirty="0" err="1"/>
              <a:t>objc_storeWeak</a:t>
            </a:r>
            <a:r>
              <a:rPr lang="en-US" altLang="zh-CN" dirty="0"/>
              <a:t>() </a:t>
            </a:r>
            <a:r>
              <a:rPr lang="zh-CN" altLang="en-US" dirty="0"/>
              <a:t>函数， </a:t>
            </a:r>
            <a:r>
              <a:rPr lang="zh-CN" altLang="en-US" dirty="0" smtClean="0"/>
              <a:t>更新</a:t>
            </a:r>
            <a:r>
              <a:rPr lang="zh-CN" altLang="en-US" dirty="0"/>
              <a:t>指针指向，</a:t>
            </a:r>
            <a:r>
              <a:rPr lang="zh-CN" altLang="en-US" dirty="0" smtClean="0"/>
              <a:t>创建弱</a:t>
            </a:r>
            <a:r>
              <a:rPr lang="zh-CN" altLang="en-US" dirty="0"/>
              <a:t>引用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释放</a:t>
            </a:r>
            <a:r>
              <a:rPr lang="zh-CN" altLang="en-US" dirty="0"/>
              <a:t>：</a:t>
            </a:r>
            <a:r>
              <a:rPr lang="zh-CN" altLang="en-US" dirty="0" smtClean="0"/>
              <a:t>调用</a:t>
            </a:r>
            <a:r>
              <a:rPr lang="en-US" altLang="zh-CN" dirty="0" err="1"/>
              <a:t>clearDeallocating</a:t>
            </a:r>
            <a:r>
              <a:rPr lang="zh-CN" altLang="en-US" dirty="0"/>
              <a:t>函数</a:t>
            </a:r>
            <a:r>
              <a:rPr lang="zh-CN" altLang="en-US" dirty="0" smtClean="0"/>
              <a:t>。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25551" y="3845305"/>
            <a:ext cx="51155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clearDeallocating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方法：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根据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对象地址获取所有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指针地址的数组 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遍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历数组把指针置为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nil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 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把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entry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从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weak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表中删除 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清理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对象的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记录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39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pl-PL" altLang="zh-CN" sz="4000" dirty="0" err="1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Category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原理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555" y="1690688"/>
            <a:ext cx="10557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在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runtime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运行时将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category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中属性、方法、协议存放至结构体中，将方法列表拷贝至对象方法列表中并添加到最前面，所以对象中与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category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方法相同时，调用生效的为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category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中的（消息发送流程，当找到对应方法时即返回方法地址并执行）。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可添加属性，但不会合成成员变量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set/get</a:t>
            </a:r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方法，原因是成员变量存在于实例对象中，而实例在编译期间地址已经确定，而分类是运行时加载。</a:t>
            </a:r>
          </a:p>
        </p:txBody>
      </p:sp>
    </p:spTree>
    <p:extLst>
      <p:ext uri="{BB962C8B-B14F-4D97-AF65-F5344CB8AC3E}">
        <p14:creationId xmlns:p14="http://schemas.microsoft.com/office/powerpoint/2010/main" val="19417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load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和</a:t>
            </a:r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initialize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555" y="1690688"/>
            <a:ext cx="10598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load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方法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程序启动装载类时加载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内存地址直接调用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先调用类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load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方法，再调用分类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load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方法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initialize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首次使用类时加载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通过消息发送机制调用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若分类实现了</a:t>
            </a: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initialize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方法，会覆盖本类方法</a:t>
            </a:r>
            <a:endParaRPr lang="zh-CN" altLang="en-US" sz="2000" dirty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8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5" y="0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多线程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266" y="889517"/>
            <a:ext cx="1059888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NSThread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 （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https://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juejin.im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/post/5a66c9b751882573520d8abc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）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NSOperation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NSInvocationOperation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：操作是在当前线程执行的，并没有开启新线程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NSBlockOperation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：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 是否开启新线程，取决于操作的个数。如果添加的操作的个数多，就会自动开启新线程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自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定义继承自 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NSOperation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：同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NSInvocationOperation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NSOperationQueue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可添加依赖关系，方便控制执行顺序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设置优先级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可取消线程操作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KVO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观察执行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状态：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isExecuteing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isFinished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isCancelled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GCD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队列（串行、并行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dispatch_queue_t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）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同步、异步（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dispatch_sync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dispatch_async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）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dispatch_barrier_async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dispatch_barrier_sync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（栅栏：异步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执行两组操作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，第一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组操作执行完之后，才能开始执行第二组操作）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dispatch_after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b="1" dirty="0"/>
              <a:t> 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dispatch_once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b="1" dirty="0"/>
              <a:t> </a:t>
            </a:r>
            <a:r>
              <a:rPr lang="en-US" altLang="zh-CN" dirty="0" err="1" smtClean="0">
                <a:solidFill>
                  <a:srgbClr val="2F2F2F"/>
                </a:solidFill>
                <a:latin typeface="-apple-system" charset="0"/>
              </a:rPr>
              <a:t>dispatch_apply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dispatch_group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、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dispatch_semaphore</a:t>
            </a:r>
            <a:endParaRPr lang="en-US" altLang="zh-CN" dirty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3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系统框架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9" y="2514092"/>
            <a:ext cx="5522855" cy="304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17" y="3029267"/>
            <a:ext cx="5406126" cy="20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1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5" y="0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线程锁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555" y="1213610"/>
            <a:ext cx="3894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互斥锁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@synchronized (self)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NSLock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pthread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递归锁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NSRecursiveLock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pthread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信号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量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dispatch_semaphore_t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pthread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条件锁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NSCondition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NSConditionLock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pthread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 POSIX Conditions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4355" y="1213609"/>
            <a:ext cx="3894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读写锁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dispatch_barrier_async</a:t>
            </a: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 /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dispatch_barrier_sync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pthread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自旋锁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OSSpinLock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solidFill>
                  <a:srgbClr val="2F2F2F"/>
                </a:solidFill>
                <a:latin typeface="-apple-system" charset="0"/>
              </a:rPr>
              <a:t>property - atomic /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nonatomic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zh-CN" altLang="en-US" sz="2000" dirty="0">
                <a:solidFill>
                  <a:srgbClr val="2F2F2F"/>
                </a:solidFill>
                <a:latin typeface="-apple-system" charset="0"/>
              </a:rPr>
              <a:t>原子操作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smtClean="0">
                <a:solidFill>
                  <a:srgbClr val="2F2F2F"/>
                </a:solidFill>
                <a:latin typeface="-apple-system" charset="0"/>
              </a:rPr>
              <a:t>GCD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 </a:t>
            </a:r>
            <a:r>
              <a:rPr lang="en-US" altLang="zh-CN" sz="2000" dirty="0" err="1">
                <a:solidFill>
                  <a:srgbClr val="2F2F2F"/>
                </a:solidFill>
                <a:latin typeface="-apple-system" charset="0"/>
              </a:rPr>
              <a:t>dispatch_once</a:t>
            </a:r>
            <a:endParaRPr lang="en-US" altLang="zh-CN" sz="2000" dirty="0" smtClean="0">
              <a:solidFill>
                <a:srgbClr val="2F2F2F"/>
              </a:solidFill>
              <a:latin typeface="-apple-system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 err="1" smtClean="0">
                <a:solidFill>
                  <a:srgbClr val="2F2F2F"/>
                </a:solidFill>
                <a:latin typeface="-apple-system" charset="0"/>
              </a:rPr>
              <a:t>pthread</a:t>
            </a:r>
            <a:endParaRPr lang="en-US" altLang="zh-CN" sz="2000" dirty="0">
              <a:solidFill>
                <a:srgbClr val="2F2F2F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5" y="0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NSTimer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原理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86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Cocoa Touch &amp;&amp; Media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" y="2659907"/>
            <a:ext cx="5270766" cy="3599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06" y="2659907"/>
            <a:ext cx="5270766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altLang="zh-CN" sz="4000" dirty="0" err="1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Core</a:t>
            </a:r>
            <a:r>
              <a:rPr lang="sk-SK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 </a:t>
            </a:r>
            <a:r>
              <a:rPr lang="sk-SK" altLang="zh-CN" sz="4000" dirty="0" err="1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Services</a:t>
            </a:r>
            <a:r>
              <a:rPr lang="sk-SK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  &amp;&amp; </a:t>
            </a:r>
            <a:r>
              <a:rPr lang="sk-SK" altLang="zh-CN" sz="4000" dirty="0" err="1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Core</a:t>
            </a:r>
            <a:r>
              <a:rPr lang="sk-SK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 OS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7" y="2706443"/>
            <a:ext cx="5225289" cy="3568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56" y="2706443"/>
            <a:ext cx="5169408" cy="35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138" y="2846507"/>
            <a:ext cx="3733800" cy="1325563"/>
          </a:xfrm>
        </p:spPr>
        <p:txBody>
          <a:bodyPr/>
          <a:lstStyle/>
          <a:p>
            <a:r>
              <a:rPr lang="en-US" altLang="zh-CN" b="1" dirty="0" err="1" smtClean="0"/>
              <a:t>UIKit</a:t>
            </a:r>
            <a:r>
              <a:rPr lang="en-US" altLang="zh-CN" b="1" dirty="0" smtClean="0"/>
              <a:t> </a:t>
            </a:r>
            <a:r>
              <a:rPr kumimoji="1" lang="zh-CN" altLang="en-US" dirty="0" smtClean="0"/>
              <a:t>架构图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03" y="184838"/>
            <a:ext cx="5008187" cy="66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74" y="924446"/>
            <a:ext cx="7552436" cy="581315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50392" y="133477"/>
            <a:ext cx="10515600" cy="790969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RunLoop</a:t>
            </a:r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 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19468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 err="1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RunLoop</a:t>
            </a:r>
            <a:r>
              <a:rPr kumimoji="1" lang="en-US" altLang="zh-CN" dirty="0" smtClean="0"/>
              <a:t> </a:t>
            </a:r>
            <a:r>
              <a:rPr lang="zh-CN" altLang="en-US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组成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1838452"/>
            <a:ext cx="5778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6555" y="0"/>
            <a:ext cx="10515600" cy="889517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AutoreleasePool</a:t>
            </a:r>
            <a:r>
              <a:rPr lang="zh-CN" altLang="en-US" sz="4000" dirty="0" smtClean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原理</a:t>
            </a:r>
            <a:endParaRPr lang="zh-CN" altLang="pl-PL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68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2712"/>
            <a:ext cx="10515600" cy="939419"/>
          </a:xfrm>
        </p:spPr>
        <p:txBody>
          <a:bodyPr/>
          <a:lstStyle/>
          <a:p>
            <a:pPr algn="ctr"/>
            <a:r>
              <a:rPr lang="en-US" altLang="zh-CN" sz="4000" dirty="0">
                <a:solidFill>
                  <a:srgbClr val="2F2F2F"/>
                </a:solidFill>
                <a:latin typeface="-apple-system" charset="0"/>
                <a:ea typeface="+mn-ea"/>
                <a:cs typeface="+mn-cs"/>
              </a:rPr>
              <a:t>Runtime</a:t>
            </a:r>
            <a:endParaRPr lang="zh-CN" altLang="en-US" sz="4000" dirty="0">
              <a:solidFill>
                <a:srgbClr val="2F2F2F"/>
              </a:solidFill>
              <a:latin typeface="-apple-system" charset="0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2709459"/>
            <a:ext cx="6586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#</a:t>
            </a:r>
            <a:r>
              <a:rPr lang="en-US" altLang="zh-CN" sz="2000" dirty="0"/>
              <a:t>import &lt;</a:t>
            </a:r>
            <a:r>
              <a:rPr lang="en-US" altLang="zh-CN" sz="2000" dirty="0" err="1"/>
              <a:t>objc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runtime.h</a:t>
            </a:r>
            <a:r>
              <a:rPr lang="en-US" altLang="zh-CN" sz="2000" dirty="0" smtClean="0"/>
              <a:t>&gt;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应用场景</a:t>
            </a:r>
            <a:endParaRPr lang="en-US" altLang="zh-CN" sz="2000" dirty="0" smtClean="0"/>
          </a:p>
          <a:p>
            <a:endParaRPr lang="en-US" altLang="zh-CN" sz="2000" i="0" dirty="0" smtClean="0">
              <a:solidFill>
                <a:srgbClr val="2F2F2F"/>
              </a:solidFill>
              <a:effectLst/>
              <a:latin typeface="-apple-system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i="0" dirty="0" smtClean="0">
                <a:solidFill>
                  <a:srgbClr val="2F2F2F"/>
                </a:solidFill>
                <a:effectLst/>
                <a:latin typeface="-apple-system" charset="0"/>
              </a:rPr>
              <a:t>动态的添加对象的成员变量和方法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i="0" dirty="0" smtClean="0">
                <a:solidFill>
                  <a:srgbClr val="2F2F2F"/>
                </a:solidFill>
                <a:effectLst/>
                <a:latin typeface="-apple-system" charset="0"/>
              </a:rPr>
              <a:t>动态交换两个方法的实现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（</a:t>
            </a:r>
            <a:r>
              <a:rPr lang="en-US" altLang="zh-CN" sz="2000" dirty="0" smtClean="0"/>
              <a:t> method </a:t>
            </a:r>
            <a:r>
              <a:rPr lang="en-US" altLang="zh-CN" sz="2000" dirty="0" err="1" smtClean="0"/>
              <a:t>swizzling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）</a:t>
            </a:r>
            <a:endParaRPr lang="zh-CN" altLang="en-US" sz="2000" i="0" dirty="0" smtClean="0">
              <a:solidFill>
                <a:srgbClr val="2F2F2F"/>
              </a:solidFill>
              <a:effectLst/>
              <a:latin typeface="-apple-system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i="0" dirty="0" smtClean="0">
                <a:solidFill>
                  <a:srgbClr val="2F2F2F"/>
                </a:solidFill>
                <a:effectLst/>
                <a:latin typeface="-apple-system" charset="0"/>
              </a:rPr>
              <a:t>实现</a:t>
            </a:r>
            <a:r>
              <a:rPr lang="en-US" altLang="zh-CN" sz="2000" i="0" dirty="0" err="1" smtClean="0">
                <a:solidFill>
                  <a:srgbClr val="2F2F2F"/>
                </a:solidFill>
                <a:effectLst/>
                <a:latin typeface="-apple-system" charset="0"/>
              </a:rPr>
              <a:t>NSCoding</a:t>
            </a:r>
            <a:r>
              <a:rPr lang="zh-CN" altLang="en-US" sz="2000" i="0" dirty="0" smtClean="0">
                <a:solidFill>
                  <a:srgbClr val="2F2F2F"/>
                </a:solidFill>
                <a:effectLst/>
                <a:latin typeface="-apple-system" charset="0"/>
              </a:rPr>
              <a:t>的自动归档和解档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i="0" dirty="0" smtClean="0">
                <a:solidFill>
                  <a:srgbClr val="2F2F2F"/>
                </a:solidFill>
                <a:effectLst/>
                <a:latin typeface="-apple-system" charset="0"/>
              </a:rPr>
              <a:t>实现字典转模型的自动转换</a:t>
            </a:r>
            <a:endParaRPr lang="en-US" altLang="zh-CN" sz="2000" i="0" dirty="0" smtClean="0">
              <a:solidFill>
                <a:srgbClr val="2F2F2F"/>
              </a:solidFill>
              <a:effectLst/>
              <a:latin typeface="-apple-system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2F2F2F"/>
                </a:solidFill>
                <a:latin typeface="-apple-system" charset="0"/>
              </a:rPr>
              <a:t>给分类添加属性（关联对象）</a:t>
            </a:r>
            <a:endParaRPr lang="zh-CN" altLang="en-US" sz="2000" i="0" dirty="0">
              <a:solidFill>
                <a:srgbClr val="2F2F2F"/>
              </a:solidFill>
              <a:effectLst/>
              <a:latin typeface="-apple-system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520" y="1232131"/>
            <a:ext cx="10622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Verdana" charset="0"/>
              </a:rPr>
              <a:t>RunTime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Verdana" charset="0"/>
              </a:rPr>
              <a:t>简称运行时。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Verdana" charset="0"/>
              </a:rPr>
              <a:t>OC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Verdana" charset="0"/>
              </a:rPr>
              <a:t>就是运行时机制，其中最主要的是消息机制。对于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Verdana" charset="0"/>
              </a:rPr>
              <a:t>C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Verdana" charset="0"/>
              </a:rPr>
              <a:t>语言，函数的调用在编译的时候会决定调用哪个函数。对于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Verdana" charset="0"/>
              </a:rPr>
              <a:t>OC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Verdana" charset="0"/>
              </a:rPr>
              <a:t>的函数，属于动态调用过程，在编译的时候并不能决定真正调用哪个函数，只有在真正运行的时候才会根据函数的名称找到对应的函数来调用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Verdana" charset="0"/>
              </a:rPr>
              <a:t>。</a:t>
            </a:r>
            <a:endParaRPr lang="zh-CN" altLang="en-US" b="0" i="0" dirty="0" smtClean="0">
              <a:solidFill>
                <a:srgbClr val="333333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0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1905</Words>
  <Application>Microsoft Macintosh PowerPoint</Application>
  <PresentationFormat>宽屏</PresentationFormat>
  <Paragraphs>279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-apple-system</vt:lpstr>
      <vt:lpstr>DengXian</vt:lpstr>
      <vt:lpstr>DengXian Light</vt:lpstr>
      <vt:lpstr>Mangal</vt:lpstr>
      <vt:lpstr>Verdana</vt:lpstr>
      <vt:lpstr>Wingdings</vt:lpstr>
      <vt:lpstr>Arial</vt:lpstr>
      <vt:lpstr>Office 主题</vt:lpstr>
      <vt:lpstr>PowerPoint 演示文稿</vt:lpstr>
      <vt:lpstr>系统框架</vt:lpstr>
      <vt:lpstr>Cocoa Touch &amp;&amp; Media</vt:lpstr>
      <vt:lpstr>Core Services  &amp;&amp; Core OS</vt:lpstr>
      <vt:lpstr>UIKit 架构图</vt:lpstr>
      <vt:lpstr>RunLoop 流程</vt:lpstr>
      <vt:lpstr>RunLoop 组成</vt:lpstr>
      <vt:lpstr>AutoreleasePool原理</vt:lpstr>
      <vt:lpstr>Runtime</vt:lpstr>
      <vt:lpstr>Runtime实例</vt:lpstr>
      <vt:lpstr>PowerPoint 演示文稿</vt:lpstr>
      <vt:lpstr>PowerPoint 演示文稿</vt:lpstr>
      <vt:lpstr>KVC原理</vt:lpstr>
      <vt:lpstr>KVO本质</vt:lpstr>
      <vt:lpstr>Block本质</vt:lpstr>
      <vt:lpstr>weak弱引用原理</vt:lpstr>
      <vt:lpstr>Category原理</vt:lpstr>
      <vt:lpstr>load和initialize</vt:lpstr>
      <vt:lpstr>多线程</vt:lpstr>
      <vt:lpstr>线程锁</vt:lpstr>
      <vt:lpstr>NSTimer原理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dushaochong@163.com</cp:lastModifiedBy>
  <cp:revision>306</cp:revision>
  <dcterms:created xsi:type="dcterms:W3CDTF">2018-03-22T11:56:58Z</dcterms:created>
  <dcterms:modified xsi:type="dcterms:W3CDTF">2018-11-05T02:32:31Z</dcterms:modified>
</cp:coreProperties>
</file>